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2" r:id="rId5"/>
    <p:sldId id="260" r:id="rId6"/>
  </p:sldIdLst>
  <p:sldSz cx="6858000" cy="9906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3CC33"/>
    <a:srgbClr val="00CC00"/>
    <a:srgbClr val="00FF00"/>
    <a:srgbClr val="66FFFF"/>
    <a:srgbClr val="3333FF"/>
    <a:srgbClr val="008000"/>
    <a:srgbClr val="99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154" y="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110A-F408-42AC-AAF4-740E61A7DB7C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6006-3EBA-447B-83D7-0A89353823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83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110A-F408-42AC-AAF4-740E61A7DB7C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6006-3EBA-447B-83D7-0A89353823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02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110A-F408-42AC-AAF4-740E61A7DB7C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6006-3EBA-447B-83D7-0A89353823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194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110A-F408-42AC-AAF4-740E61A7DB7C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6006-3EBA-447B-83D7-0A89353823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27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110A-F408-42AC-AAF4-740E61A7DB7C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6006-3EBA-447B-83D7-0A89353823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17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110A-F408-42AC-AAF4-740E61A7DB7C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6006-3EBA-447B-83D7-0A89353823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62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110A-F408-42AC-AAF4-740E61A7DB7C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6006-3EBA-447B-83D7-0A89353823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654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110A-F408-42AC-AAF4-740E61A7DB7C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6006-3EBA-447B-83D7-0A89353823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837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110A-F408-42AC-AAF4-740E61A7DB7C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6006-3EBA-447B-83D7-0A89353823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08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110A-F408-42AC-AAF4-740E61A7DB7C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6006-3EBA-447B-83D7-0A89353823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47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110A-F408-42AC-AAF4-740E61A7DB7C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6006-3EBA-447B-83D7-0A89353823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313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5110A-F408-42AC-AAF4-740E61A7DB7C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86006-3EBA-447B-83D7-0A89353823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36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3500" y="2073275"/>
            <a:ext cx="6678613" cy="48418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68415" tIns="34208" rIns="68415" bIns="34208">
            <a:spAutoFit/>
          </a:bodyPr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步驟１：</a:t>
            </a:r>
            <a:r>
              <a:rPr kumimoji="0"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本校</a:t>
            </a:r>
            <a:r>
              <a:rPr kumimoji="0" lang="en-US" altLang="zh-TW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﹝</a:t>
            </a:r>
            <a:r>
              <a:rPr kumimoji="0" lang="zh-TW" altLang="en-US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學務系統</a:t>
            </a:r>
            <a:r>
              <a:rPr kumimoji="0" lang="en-US" altLang="zh-TW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﹞</a:t>
            </a:r>
            <a:r>
              <a:rPr kumimoji="0" lang="en-US" altLang="zh-TW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→</a:t>
            </a:r>
            <a:r>
              <a:rPr kumimoji="0"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輸入帳號、密碼</a:t>
            </a:r>
            <a:endParaRPr kumimoji="0" lang="en-US" altLang="zh-TW" sz="2400" dirty="0">
              <a:solidFill>
                <a:srgbClr val="0000FF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42510" y="6248400"/>
            <a:ext cx="6561138" cy="485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415" tIns="34208" rIns="68415" bIns="34208">
            <a:spAutoFit/>
          </a:bodyPr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步驟２：</a:t>
            </a:r>
            <a:r>
              <a:rPr kumimoji="0"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進入</a:t>
            </a:r>
            <a:r>
              <a:rPr kumimoji="0" lang="en-US" altLang="zh-TW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﹝</a:t>
            </a:r>
            <a:r>
              <a:rPr kumimoji="0" lang="zh-TW" altLang="en-US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學雜費減免暨弱勢助學系統</a:t>
            </a:r>
            <a:r>
              <a:rPr kumimoji="0" lang="en-US" altLang="zh-TW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﹞</a:t>
            </a:r>
            <a:endParaRPr kumimoji="0" lang="en-US" altLang="zh-TW" sz="2400" b="1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6712" y="200472"/>
            <a:ext cx="5699125" cy="1968500"/>
          </a:xfrm>
        </p:spPr>
        <p:txBody>
          <a:bodyPr rtlCol="0">
            <a:normAutofit fontScale="92500"/>
          </a:bodyPr>
          <a:lstStyle/>
          <a:p>
            <a:pPr defTabSz="957816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4800" dirty="0">
                <a:solidFill>
                  <a:srgbClr val="FF00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【</a:t>
            </a:r>
            <a:r>
              <a:rPr lang="zh-TW" altLang="en-US" sz="4800" dirty="0">
                <a:solidFill>
                  <a:srgbClr val="FF00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學雜費減免</a:t>
            </a:r>
            <a:r>
              <a:rPr lang="en-US" altLang="zh-TW" sz="4800" dirty="0">
                <a:solidFill>
                  <a:srgbClr val="FF00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】</a:t>
            </a:r>
          </a:p>
          <a:p>
            <a:pPr defTabSz="957816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300" dirty="0">
                <a:solidFill>
                  <a:srgbClr val="FF00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學務系統 線上申請步驟</a:t>
            </a:r>
            <a:endParaRPr lang="en-US" altLang="zh-TW" sz="4300" dirty="0">
              <a:solidFill>
                <a:srgbClr val="FF0000"/>
              </a:solidFill>
              <a:latin typeface="華康正顏楷體W7" panose="03000709000000000000" pitchFamily="65" charset="-120"/>
              <a:ea typeface="華康正顏楷體W7" panose="03000709000000000000" pitchFamily="65" charset="-120"/>
            </a:endParaRPr>
          </a:p>
        </p:txBody>
      </p:sp>
      <p:pic>
        <p:nvPicPr>
          <p:cNvPr id="4102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17"/>
          <a:stretch>
            <a:fillRect/>
          </a:stretch>
        </p:blipFill>
        <p:spPr bwMode="auto">
          <a:xfrm>
            <a:off x="188913" y="2720975"/>
            <a:ext cx="6408737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36891"/>
          <a:stretch>
            <a:fillRect/>
          </a:stretch>
        </p:blipFill>
        <p:spPr bwMode="auto">
          <a:xfrm>
            <a:off x="188913" y="6837363"/>
            <a:ext cx="6408737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76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6632" y="2361307"/>
            <a:ext cx="6597650" cy="49997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415" tIns="34208" rIns="68415" bIns="34208">
            <a:spAutoFit/>
          </a:bodyPr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步驟３：</a:t>
            </a:r>
            <a:r>
              <a:rPr kumimoji="0" lang="zh-TW" altLang="en-US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進入</a:t>
            </a:r>
            <a:r>
              <a:rPr kumimoji="0" lang="en-US" altLang="zh-TW" sz="28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﹝</a:t>
            </a:r>
            <a:r>
              <a:rPr kumimoji="0" lang="zh-TW" altLang="en-US" sz="28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減免學雜費及申請作業</a:t>
            </a:r>
            <a:r>
              <a:rPr kumimoji="0" lang="en-US" altLang="zh-TW" sz="28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﹞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64704" y="272480"/>
            <a:ext cx="5699125" cy="1968500"/>
          </a:xfrm>
        </p:spPr>
        <p:txBody>
          <a:bodyPr rtlCol="0">
            <a:normAutofit fontScale="92500"/>
          </a:bodyPr>
          <a:lstStyle/>
          <a:p>
            <a:pPr defTabSz="957816">
              <a:defRPr/>
            </a:pPr>
            <a:r>
              <a:rPr lang="en-US" altLang="zh-TW" sz="4800" dirty="0">
                <a:solidFill>
                  <a:srgbClr val="FF00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【</a:t>
            </a:r>
            <a:r>
              <a:rPr lang="zh-TW" altLang="en-US" sz="4800" dirty="0">
                <a:solidFill>
                  <a:srgbClr val="FF00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學雜費減免</a:t>
            </a:r>
            <a:r>
              <a:rPr lang="en-US" altLang="zh-TW" sz="4800" dirty="0">
                <a:solidFill>
                  <a:srgbClr val="FF00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】</a:t>
            </a:r>
          </a:p>
          <a:p>
            <a:pPr defTabSz="957816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300" dirty="0">
                <a:solidFill>
                  <a:srgbClr val="FF00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學務系統 線上申請步驟</a:t>
            </a:r>
            <a:endParaRPr lang="en-US" altLang="zh-TW" sz="4300" dirty="0">
              <a:solidFill>
                <a:srgbClr val="FF0000"/>
              </a:solidFill>
              <a:latin typeface="華康正顏楷體W7" panose="03000709000000000000" pitchFamily="65" charset="-120"/>
              <a:ea typeface="華康正顏楷體W7" panose="03000709000000000000" pitchFamily="65" charset="-120"/>
            </a:endParaRPr>
          </a:p>
        </p:txBody>
      </p:sp>
      <p:sp>
        <p:nvSpPr>
          <p:cNvPr id="9" name="文字方塊 12"/>
          <p:cNvSpPr txBox="1"/>
          <p:nvPr/>
        </p:nvSpPr>
        <p:spPr>
          <a:xfrm>
            <a:off x="188640" y="4986099"/>
            <a:ext cx="607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08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16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724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631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539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447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355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263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 </a:t>
            </a:r>
            <a:r>
              <a:rPr lang="en-US" altLang="zh-TW" sz="4800" dirty="0">
                <a:solidFill>
                  <a:srgbClr val="FF0000"/>
                </a:solidFill>
                <a:latin typeface="Cooper Black" panose="0208090404030B020404" pitchFamily="18" charset="0"/>
              </a:rPr>
              <a:t>2</a:t>
            </a:r>
            <a:endParaRPr lang="zh-TW" altLang="en-US" sz="48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1" name="文字方塊 12"/>
          <p:cNvSpPr txBox="1"/>
          <p:nvPr/>
        </p:nvSpPr>
        <p:spPr>
          <a:xfrm>
            <a:off x="372869" y="4448944"/>
            <a:ext cx="607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08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16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724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631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539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447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355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263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 </a:t>
            </a:r>
            <a:r>
              <a:rPr lang="en-US" altLang="zh-TW" sz="4800" dirty="0">
                <a:solidFill>
                  <a:srgbClr val="FF0000"/>
                </a:solidFill>
                <a:latin typeface="Cooper Black" panose="0208090404030B020404" pitchFamily="18" charset="0"/>
              </a:rPr>
              <a:t>1</a:t>
            </a:r>
            <a:endParaRPr lang="zh-TW" altLang="en-US" sz="48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12759" y="3008785"/>
            <a:ext cx="6574739" cy="3672407"/>
            <a:chOff x="212759" y="3008785"/>
            <a:chExt cx="6574739" cy="3672407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90" b="5819"/>
            <a:stretch/>
          </p:blipFill>
          <p:spPr>
            <a:xfrm>
              <a:off x="212759" y="3008785"/>
              <a:ext cx="6430723" cy="3672407"/>
            </a:xfrm>
            <a:prstGeom prst="rect">
              <a:avLst/>
            </a:prstGeom>
          </p:spPr>
        </p:pic>
        <p:sp>
          <p:nvSpPr>
            <p:cNvPr id="12" name="文字方塊 12"/>
            <p:cNvSpPr txBox="1"/>
            <p:nvPr/>
          </p:nvSpPr>
          <p:spPr>
            <a:xfrm>
              <a:off x="3190904" y="4990334"/>
              <a:ext cx="32624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 marL="0" algn="l" defTabSz="95781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8908" algn="l" defTabSz="95781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57816" algn="l" defTabSz="95781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36724" algn="l" defTabSz="95781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15631" algn="l" defTabSz="95781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94539" algn="l" defTabSz="95781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73447" algn="l" defTabSz="95781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52355" algn="l" defTabSz="95781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31263" algn="l" defTabSz="95781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3200" dirty="0">
                  <a:solidFill>
                    <a:srgbClr val="FF00FF"/>
                  </a:solidFill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 </a:t>
              </a:r>
              <a:r>
                <a:rPr lang="zh-TW" altLang="en-US" sz="3200" dirty="0">
                  <a:solidFill>
                    <a:srgbClr val="FF00FF"/>
                  </a:solidFill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→非身障類申請</a:t>
              </a: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3935435" y="5448345"/>
              <a:ext cx="28520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 marL="0" algn="l" defTabSz="95781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8908" algn="l" defTabSz="95781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57816" algn="l" defTabSz="95781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36724" algn="l" defTabSz="95781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15631" algn="l" defTabSz="95781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94539" algn="l" defTabSz="95781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73447" algn="l" defTabSz="95781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52355" algn="l" defTabSz="95781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31263" algn="l" defTabSz="95781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3200" dirty="0">
                  <a:solidFill>
                    <a:srgbClr val="008000"/>
                  </a:solidFill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 </a:t>
              </a:r>
              <a:r>
                <a:rPr lang="zh-TW" altLang="en-US" sz="3200" dirty="0">
                  <a:solidFill>
                    <a:srgbClr val="008000"/>
                  </a:solidFill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→身障類申請</a:t>
              </a: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8" b="5023"/>
          <a:stretch/>
        </p:blipFill>
        <p:spPr>
          <a:xfrm>
            <a:off x="766781" y="7474283"/>
            <a:ext cx="5440974" cy="230325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88640" y="6974312"/>
            <a:ext cx="6501224" cy="49997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415" tIns="34208" rIns="68415" bIns="34208">
            <a:spAutoFit/>
          </a:bodyPr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步驟４：</a:t>
            </a:r>
            <a:r>
              <a:rPr kumimoji="0"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跳出一個提示視窗→</a:t>
            </a:r>
            <a:r>
              <a:rPr kumimoji="0" lang="zh-TW" altLang="en-US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按下</a:t>
            </a:r>
            <a:r>
              <a:rPr lang="en-US" altLang="zh-TW" sz="28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﹝</a:t>
            </a:r>
            <a:r>
              <a:rPr lang="zh-TW" altLang="en-US" sz="28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確定</a:t>
            </a:r>
            <a:r>
              <a:rPr lang="en-US" altLang="zh-TW" sz="28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﹞</a:t>
            </a:r>
            <a:endParaRPr kumimoji="0" lang="en-US" altLang="zh-TW" sz="2400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138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6675" y="4808984"/>
            <a:ext cx="6723063" cy="12223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415" tIns="34208" rIns="68415" bIns="34208">
            <a:spAutoFit/>
          </a:bodyPr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步驟６：</a:t>
            </a:r>
            <a:r>
              <a:rPr kumimoji="0"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按下</a:t>
            </a:r>
            <a:r>
              <a:rPr kumimoji="0" lang="en-US" altLang="zh-TW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﹝</a:t>
            </a:r>
            <a:r>
              <a:rPr kumimoji="0" lang="zh-TW" altLang="en-US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申請補助</a:t>
            </a:r>
            <a:r>
              <a:rPr kumimoji="0" lang="en-US" altLang="zh-TW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﹞</a:t>
            </a:r>
            <a:r>
              <a:rPr kumimoji="0" lang="en-US" altLang="zh-TW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→</a:t>
            </a:r>
            <a:r>
              <a:rPr kumimoji="0"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選擇</a:t>
            </a:r>
            <a:r>
              <a:rPr kumimoji="0" lang="en-US" altLang="zh-TW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﹝</a:t>
            </a:r>
            <a:r>
              <a:rPr kumimoji="0" lang="zh-TW" altLang="en-US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申請類別</a:t>
            </a:r>
            <a:r>
              <a:rPr kumimoji="0" lang="en-US" altLang="zh-TW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﹞</a:t>
            </a:r>
          </a:p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solidFill>
                  <a:srgbClr val="0000FF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        </a:t>
            </a:r>
            <a:r>
              <a:rPr lang="en-US" altLang="zh-TW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→</a:t>
            </a:r>
            <a:r>
              <a:rPr kumimoji="0"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輸入父母、已婚者配偶身分證字號</a:t>
            </a:r>
            <a:endParaRPr kumimoji="0" lang="en-US" altLang="zh-TW" sz="24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          </a:t>
            </a:r>
            <a:r>
              <a:rPr kumimoji="0" lang="en-US" altLang="zh-TW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(</a:t>
            </a:r>
            <a:r>
              <a:rPr kumimoji="0" lang="zh-TW" altLang="en-US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身分證字號須為大寫字母</a:t>
            </a:r>
            <a:r>
              <a:rPr kumimoji="0" lang="en-US" altLang="zh-TW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)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48680" y="272480"/>
            <a:ext cx="5699125" cy="1968500"/>
          </a:xfrm>
        </p:spPr>
        <p:txBody>
          <a:bodyPr rtlCol="0">
            <a:normAutofit fontScale="92500"/>
          </a:bodyPr>
          <a:lstStyle/>
          <a:p>
            <a:pPr defTabSz="957816">
              <a:defRPr/>
            </a:pPr>
            <a:r>
              <a:rPr lang="en-US" altLang="zh-TW" sz="4800" dirty="0">
                <a:solidFill>
                  <a:srgbClr val="FF00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【</a:t>
            </a:r>
            <a:r>
              <a:rPr lang="zh-TW" altLang="en-US" sz="4800" dirty="0">
                <a:solidFill>
                  <a:srgbClr val="FF00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學雜費減免</a:t>
            </a:r>
            <a:r>
              <a:rPr lang="en-US" altLang="zh-TW" sz="4800" dirty="0">
                <a:solidFill>
                  <a:srgbClr val="FF00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】</a:t>
            </a:r>
          </a:p>
          <a:p>
            <a:pPr defTabSz="957816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300" dirty="0">
                <a:solidFill>
                  <a:srgbClr val="FF00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學務系統 線上申請步驟</a:t>
            </a:r>
            <a:endParaRPr lang="en-US" altLang="zh-TW" sz="4300" dirty="0">
              <a:solidFill>
                <a:srgbClr val="FF0000"/>
              </a:solidFill>
              <a:latin typeface="華康正顏楷體W7" panose="03000709000000000000" pitchFamily="65" charset="-120"/>
              <a:ea typeface="華康正顏楷體W7" panose="030007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16632" y="2162696"/>
            <a:ext cx="6741368" cy="56152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415" tIns="34208" rIns="68415" bIns="34208">
            <a:spAutoFit/>
          </a:bodyPr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步驟５</a:t>
            </a:r>
            <a:r>
              <a:rPr kumimoji="0" lang="en-US" altLang="zh-TW" sz="27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:</a:t>
            </a:r>
            <a:r>
              <a:rPr kumimoji="0" lang="zh-TW" altLang="en-US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學年</a:t>
            </a:r>
            <a:r>
              <a:rPr kumimoji="0" lang="en-US" altLang="zh-TW" sz="2800" b="1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﹝112﹞</a:t>
            </a:r>
            <a:r>
              <a:rPr kumimoji="0" lang="zh-TW" altLang="en-US" sz="2800" dirty="0">
                <a:solidFill>
                  <a:schemeClr val="tx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、</a:t>
            </a:r>
            <a:r>
              <a:rPr lang="zh-TW" altLang="en-US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申請學期</a:t>
            </a:r>
            <a:r>
              <a:rPr kumimoji="0" lang="zh-TW" altLang="en-US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為</a:t>
            </a:r>
            <a:r>
              <a:rPr kumimoji="0" lang="en-US" altLang="zh-TW" sz="3200" b="1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﹝1﹞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115888" y="2792760"/>
            <a:ext cx="6554787" cy="1766856"/>
            <a:chOff x="115888" y="2792760"/>
            <a:chExt cx="6554787" cy="1766856"/>
          </a:xfrm>
        </p:grpSpPr>
        <p:pic>
          <p:nvPicPr>
            <p:cNvPr id="13" name="圖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69"/>
            <a:stretch/>
          </p:blipFill>
          <p:spPr bwMode="auto">
            <a:xfrm>
              <a:off x="115888" y="2792760"/>
              <a:ext cx="6554787" cy="1766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1484784" y="3348572"/>
              <a:ext cx="476560" cy="2718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altLang="zh-TW" sz="1200" b="1" dirty="0">
                  <a:solidFill>
                    <a:srgbClr val="3333FF"/>
                  </a:solidFill>
                </a:rPr>
                <a:t>107</a:t>
              </a:r>
              <a:endParaRPr lang="zh-TW" altLang="en-US" sz="1200" b="1" dirty="0">
                <a:solidFill>
                  <a:srgbClr val="3333FF"/>
                </a:solidFill>
              </a:endParaRPr>
            </a:p>
          </p:txBody>
        </p:sp>
      </p:grpSp>
      <p:sp>
        <p:nvSpPr>
          <p:cNvPr id="8" name="文字方塊 12"/>
          <p:cNvSpPr txBox="1"/>
          <p:nvPr/>
        </p:nvSpPr>
        <p:spPr>
          <a:xfrm>
            <a:off x="2420888" y="7617296"/>
            <a:ext cx="607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08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16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724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631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539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447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355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263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 </a:t>
            </a:r>
            <a:r>
              <a:rPr lang="en-US" altLang="zh-TW" sz="4800" dirty="0">
                <a:solidFill>
                  <a:srgbClr val="FF0000"/>
                </a:solidFill>
                <a:latin typeface="Cooper Black" panose="0208090404030B020404" pitchFamily="18" charset="0"/>
              </a:rPr>
              <a:t>2</a:t>
            </a:r>
            <a:endParaRPr lang="zh-TW" altLang="en-US" sz="48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文字方塊 12"/>
          <p:cNvSpPr txBox="1"/>
          <p:nvPr/>
        </p:nvSpPr>
        <p:spPr>
          <a:xfrm>
            <a:off x="1164957" y="5961112"/>
            <a:ext cx="607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08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16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724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631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539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447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355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263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 </a:t>
            </a:r>
            <a:r>
              <a:rPr lang="en-US" altLang="zh-TW" sz="4800" dirty="0">
                <a:solidFill>
                  <a:srgbClr val="FF0000"/>
                </a:solidFill>
                <a:latin typeface="Cooper Black" panose="0208090404030B020404" pitchFamily="18" charset="0"/>
              </a:rPr>
              <a:t>1</a:t>
            </a:r>
            <a:endParaRPr lang="zh-TW" altLang="en-US" sz="48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1" name="文字方塊 12"/>
          <p:cNvSpPr txBox="1"/>
          <p:nvPr/>
        </p:nvSpPr>
        <p:spPr>
          <a:xfrm>
            <a:off x="5197405" y="8841432"/>
            <a:ext cx="607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08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16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724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631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539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447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355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263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 </a:t>
            </a:r>
            <a:r>
              <a:rPr lang="en-US" altLang="zh-TW" sz="4800" dirty="0">
                <a:solidFill>
                  <a:srgbClr val="FF0000"/>
                </a:solidFill>
                <a:latin typeface="Cooper Black" panose="0208090404030B020404" pitchFamily="18" charset="0"/>
              </a:rPr>
              <a:t>3</a:t>
            </a:r>
            <a:endParaRPr lang="zh-TW" altLang="en-US" sz="48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4" y="6134794"/>
            <a:ext cx="6670675" cy="371475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099152" y="7761312"/>
            <a:ext cx="3570208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solidFill>
                  <a:srgbClr val="FF00FF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此圖以身障類申請為範例</a:t>
            </a:r>
            <a:r>
              <a:rPr lang="en-US" altLang="zh-TW" sz="2200" dirty="0">
                <a:solidFill>
                  <a:srgbClr val="FF00FF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…</a:t>
            </a:r>
          </a:p>
          <a:p>
            <a:r>
              <a:rPr lang="zh-TW" altLang="en-US" sz="2200" dirty="0">
                <a:solidFill>
                  <a:srgbClr val="FF00FF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非身障類的申請步驟相同！</a:t>
            </a:r>
          </a:p>
        </p:txBody>
      </p:sp>
      <p:sp>
        <p:nvSpPr>
          <p:cNvPr id="16" name="文字方塊 12"/>
          <p:cNvSpPr txBox="1"/>
          <p:nvPr/>
        </p:nvSpPr>
        <p:spPr>
          <a:xfrm>
            <a:off x="2492896" y="7689304"/>
            <a:ext cx="607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08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16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724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631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539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447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355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263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 </a:t>
            </a:r>
            <a:r>
              <a:rPr lang="en-US" altLang="zh-TW" sz="4800" dirty="0">
                <a:solidFill>
                  <a:srgbClr val="FF0000"/>
                </a:solidFill>
                <a:latin typeface="Cooper Black" panose="0208090404030B020404" pitchFamily="18" charset="0"/>
              </a:rPr>
              <a:t>2</a:t>
            </a:r>
            <a:endParaRPr lang="zh-TW" altLang="en-US" sz="48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7" name="文字方塊 12"/>
          <p:cNvSpPr txBox="1"/>
          <p:nvPr/>
        </p:nvSpPr>
        <p:spPr>
          <a:xfrm>
            <a:off x="1196752" y="5952745"/>
            <a:ext cx="607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08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16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724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631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539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447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355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263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 </a:t>
            </a:r>
            <a:r>
              <a:rPr lang="en-US" altLang="zh-TW" sz="4800" dirty="0">
                <a:solidFill>
                  <a:srgbClr val="FF0000"/>
                </a:solidFill>
                <a:latin typeface="Cooper Black" panose="0208090404030B020404" pitchFamily="18" charset="0"/>
              </a:rPr>
              <a:t>1</a:t>
            </a:r>
            <a:endParaRPr lang="zh-TW" altLang="en-US" sz="48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8" name="文字方塊 12"/>
          <p:cNvSpPr txBox="1"/>
          <p:nvPr/>
        </p:nvSpPr>
        <p:spPr>
          <a:xfrm>
            <a:off x="5157192" y="8802523"/>
            <a:ext cx="607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08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16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724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631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539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447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355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263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 </a:t>
            </a:r>
            <a:r>
              <a:rPr lang="en-US" altLang="zh-TW" sz="4800" dirty="0">
                <a:solidFill>
                  <a:srgbClr val="FF0000"/>
                </a:solidFill>
                <a:latin typeface="Cooper Black" panose="0208090404030B020404" pitchFamily="18" charset="0"/>
              </a:rPr>
              <a:t>3</a:t>
            </a:r>
            <a:endParaRPr lang="zh-TW" altLang="en-US" sz="48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212976" y="6105128"/>
            <a:ext cx="233165" cy="2718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00" b="1" dirty="0">
                <a:solidFill>
                  <a:srgbClr val="3333FF"/>
                </a:solidFill>
              </a:rPr>
              <a:t>2</a:t>
            </a:r>
            <a:endParaRPr lang="zh-TW" altLang="en-US" sz="1200" b="1" dirty="0">
              <a:solidFill>
                <a:srgbClr val="3333FF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573016" y="3346887"/>
            <a:ext cx="238280" cy="2718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00" b="1" dirty="0">
                <a:solidFill>
                  <a:srgbClr val="3333FF"/>
                </a:solidFill>
              </a:rPr>
              <a:t>2</a:t>
            </a:r>
            <a:endParaRPr lang="zh-TW" altLang="en-US" sz="12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0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77014" y="2211610"/>
            <a:ext cx="6565099" cy="257746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415" tIns="34208" rIns="68415" bIns="34208">
            <a:spAutoFit/>
          </a:bodyPr>
          <a:lstStyle/>
          <a:p>
            <a:pPr defTabSz="957816">
              <a:defRPr/>
            </a:pPr>
            <a:r>
              <a:rPr kumimoji="0" lang="zh-TW" altLang="en-US" sz="27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步驟７：閱讀相關訊息並勾選後，系統才能儲存</a:t>
            </a:r>
            <a:r>
              <a:rPr lang="zh-TW" altLang="en-US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→按下</a:t>
            </a:r>
            <a:r>
              <a:rPr lang="en-US" altLang="zh-TW" sz="28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﹝</a:t>
            </a:r>
            <a:r>
              <a:rPr lang="zh-TW" altLang="en-US" sz="28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新增確認</a:t>
            </a:r>
            <a:r>
              <a:rPr lang="en-US" altLang="zh-TW" sz="28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﹞</a:t>
            </a:r>
          </a:p>
          <a:p>
            <a:pPr defTabSz="957816">
              <a:defRPr/>
            </a:pPr>
            <a:endParaRPr lang="en-US" altLang="zh-TW" sz="2800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ctr" defTabSz="957816">
              <a:defRPr/>
            </a:pPr>
            <a:r>
              <a:rPr lang="zh-TW" altLang="en-US" sz="2000" b="1" dirty="0">
                <a:solidFill>
                  <a:srgbClr val="3333FF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相關訊息：本人申請學雜費減免已詳閱教育部相關法規，如有重複請領</a:t>
            </a:r>
            <a:r>
              <a:rPr lang="zh-TW" altLang="en-US" sz="2000" b="1" u="sng" dirty="0">
                <a:solidFill>
                  <a:srgbClr val="3333FF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政府發給之其他教育補助、同一教育階段重複申請減免、違反減免相關法規、提供或隱匿不正確證明文件</a:t>
            </a:r>
            <a:r>
              <a:rPr lang="zh-TW" altLang="en-US" sz="2000" b="1" dirty="0">
                <a:solidFill>
                  <a:srgbClr val="3333FF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等之情事者，願負法律責任，並繳回減免金額。 </a:t>
            </a:r>
            <a:endParaRPr lang="en-US" altLang="zh-TW" sz="2000" b="1" dirty="0">
              <a:solidFill>
                <a:srgbClr val="3333FF"/>
              </a:solidFill>
              <a:latin typeface="華康行書體" panose="03000509000000000000" pitchFamily="65" charset="-120"/>
              <a:ea typeface="華康行書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6712" y="200472"/>
            <a:ext cx="5699125" cy="1968500"/>
          </a:xfrm>
        </p:spPr>
        <p:txBody>
          <a:bodyPr rtlCol="0">
            <a:normAutofit fontScale="92500"/>
          </a:bodyPr>
          <a:lstStyle/>
          <a:p>
            <a:pPr defTabSz="957816">
              <a:defRPr/>
            </a:pPr>
            <a:r>
              <a:rPr lang="en-US" altLang="zh-TW" sz="4800" dirty="0">
                <a:solidFill>
                  <a:srgbClr val="FF00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【</a:t>
            </a:r>
            <a:r>
              <a:rPr lang="zh-TW" altLang="en-US" sz="4800" dirty="0">
                <a:solidFill>
                  <a:srgbClr val="FF00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學雜費減免</a:t>
            </a:r>
            <a:r>
              <a:rPr lang="en-US" altLang="zh-TW" sz="4800" dirty="0">
                <a:solidFill>
                  <a:srgbClr val="FF00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】</a:t>
            </a:r>
          </a:p>
          <a:p>
            <a:pPr defTabSz="957816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300" dirty="0">
                <a:solidFill>
                  <a:srgbClr val="FF00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學務系統 線上申請步驟</a:t>
            </a:r>
            <a:endParaRPr lang="en-US" altLang="zh-TW" sz="4300" dirty="0">
              <a:solidFill>
                <a:srgbClr val="FF0000"/>
              </a:solidFill>
              <a:latin typeface="華康正顏楷體W7" panose="03000709000000000000" pitchFamily="65" charset="-120"/>
              <a:ea typeface="華康正顏楷體W7" panose="030007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6" r="1689" b="10000"/>
          <a:stretch/>
        </p:blipFill>
        <p:spPr>
          <a:xfrm>
            <a:off x="88506" y="5097016"/>
            <a:ext cx="6742113" cy="4464496"/>
          </a:xfrm>
          <a:prstGeom prst="rect">
            <a:avLst/>
          </a:prstGeom>
        </p:spPr>
      </p:pic>
      <p:sp>
        <p:nvSpPr>
          <p:cNvPr id="6" name="向下箭號圖說文字 5"/>
          <p:cNvSpPr/>
          <p:nvPr/>
        </p:nvSpPr>
        <p:spPr>
          <a:xfrm>
            <a:off x="3463730" y="5097016"/>
            <a:ext cx="3096344" cy="936104"/>
          </a:xfrm>
          <a:prstGeom prst="downArrowCallou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務必閱讀、勾選</a:t>
            </a:r>
          </a:p>
        </p:txBody>
      </p:sp>
    </p:spTree>
    <p:extLst>
      <p:ext uri="{BB962C8B-B14F-4D97-AF65-F5344CB8AC3E}">
        <p14:creationId xmlns:p14="http://schemas.microsoft.com/office/powerpoint/2010/main" val="325229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77014" y="2211610"/>
            <a:ext cx="6565099" cy="49997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415" tIns="34208" rIns="68415" bIns="34208">
            <a:spAutoFit/>
          </a:bodyPr>
          <a:lstStyle/>
          <a:p>
            <a:pPr defTabSz="957816">
              <a:defRPr/>
            </a:pPr>
            <a:r>
              <a:rPr kumimoji="0" lang="zh-TW" altLang="en-US" sz="27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步驟８：</a:t>
            </a:r>
            <a:r>
              <a:rPr lang="zh-TW" altLang="en-US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確認無誤後→按下</a:t>
            </a:r>
            <a:r>
              <a:rPr lang="en-US" altLang="zh-TW" sz="28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﹝</a:t>
            </a:r>
            <a:r>
              <a:rPr lang="zh-TW" altLang="en-US" sz="28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新增確認</a:t>
            </a:r>
            <a:r>
              <a:rPr lang="en-US" altLang="zh-TW" sz="28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﹞</a:t>
            </a:r>
            <a:endParaRPr lang="en-US" altLang="zh-TW" sz="2800" b="1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92696" y="200472"/>
            <a:ext cx="5699125" cy="1968500"/>
          </a:xfrm>
        </p:spPr>
        <p:txBody>
          <a:bodyPr rtlCol="0">
            <a:normAutofit fontScale="92500"/>
          </a:bodyPr>
          <a:lstStyle/>
          <a:p>
            <a:pPr defTabSz="957816">
              <a:defRPr/>
            </a:pPr>
            <a:r>
              <a:rPr lang="en-US" altLang="zh-TW" sz="4800" dirty="0">
                <a:solidFill>
                  <a:srgbClr val="FF00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【</a:t>
            </a:r>
            <a:r>
              <a:rPr lang="zh-TW" altLang="en-US" sz="4800" dirty="0">
                <a:solidFill>
                  <a:srgbClr val="FF00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學雜費減免</a:t>
            </a:r>
            <a:r>
              <a:rPr lang="en-US" altLang="zh-TW" sz="4800" dirty="0">
                <a:solidFill>
                  <a:srgbClr val="FF00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】</a:t>
            </a:r>
          </a:p>
          <a:p>
            <a:pPr defTabSz="957816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300" dirty="0">
                <a:solidFill>
                  <a:srgbClr val="FF00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學務系統 線上申請步驟</a:t>
            </a:r>
            <a:endParaRPr lang="en-US" altLang="zh-TW" sz="4300" dirty="0">
              <a:solidFill>
                <a:srgbClr val="FF0000"/>
              </a:solidFill>
              <a:latin typeface="華康正顏楷體W7" panose="03000709000000000000" pitchFamily="65" charset="-120"/>
              <a:ea typeface="華康正顏楷體W7" panose="030007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9128" y="5457056"/>
            <a:ext cx="6686716" cy="49997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415" tIns="34208" rIns="68415" bIns="34208">
            <a:spAutoFit/>
          </a:bodyPr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步驟９：</a:t>
            </a:r>
            <a:r>
              <a:rPr kumimoji="0" lang="zh-TW" altLang="en-US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新增完成後→ 按下</a:t>
            </a:r>
            <a:r>
              <a:rPr kumimoji="0" lang="en-US" altLang="zh-TW" sz="28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﹝</a:t>
            </a:r>
            <a:r>
              <a:rPr kumimoji="0" lang="zh-TW" altLang="en-US" sz="28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查詢列印</a:t>
            </a:r>
            <a:r>
              <a:rPr kumimoji="0" lang="en-US" altLang="zh-TW" sz="28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﹞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4" r="25887"/>
          <a:stretch>
            <a:fillRect/>
          </a:stretch>
        </p:blipFill>
        <p:spPr bwMode="auto">
          <a:xfrm>
            <a:off x="203502" y="2931095"/>
            <a:ext cx="6450013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6"/>
          <a:stretch>
            <a:fillRect/>
          </a:stretch>
        </p:blipFill>
        <p:spPr bwMode="auto">
          <a:xfrm>
            <a:off x="177014" y="6170545"/>
            <a:ext cx="6575425" cy="237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556792" y="7401272"/>
            <a:ext cx="476560" cy="2718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00" b="1" dirty="0">
                <a:solidFill>
                  <a:srgbClr val="3333FF"/>
                </a:solidFill>
              </a:rPr>
              <a:t>107</a:t>
            </a:r>
            <a:endParaRPr lang="zh-TW" altLang="en-US" sz="1200" b="1" dirty="0">
              <a:solidFill>
                <a:srgbClr val="3333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8560" y="8841432"/>
            <a:ext cx="6686716" cy="93085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415" tIns="34208" rIns="68415" bIns="34208">
            <a:spAutoFit/>
          </a:bodyPr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步驟１０：申請人</a:t>
            </a:r>
            <a:r>
              <a:rPr kumimoji="0" lang="zh-TW" altLang="en-US" sz="27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簽名</a:t>
            </a:r>
            <a:r>
              <a:rPr kumimoji="0" lang="zh-TW" altLang="en-US" sz="27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後</a:t>
            </a:r>
            <a:r>
              <a:rPr kumimoji="0" lang="zh-TW" altLang="en-US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→</a:t>
            </a:r>
            <a:r>
              <a:rPr kumimoji="0" lang="en-US" altLang="zh-TW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8</a:t>
            </a:r>
            <a:r>
              <a:rPr kumimoji="0" lang="en-US" altLang="zh-TW" sz="28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/25(</a:t>
            </a:r>
            <a:r>
              <a:rPr kumimoji="0" lang="zh-TW" altLang="en-US" sz="280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週五</a:t>
            </a:r>
            <a:r>
              <a:rPr kumimoji="0" lang="en-US" altLang="zh-TW" sz="280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)</a:t>
            </a:r>
            <a:r>
              <a:rPr kumimoji="0" lang="zh-TW" altLang="en-US" sz="28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前</a:t>
            </a:r>
            <a:endParaRPr kumimoji="0" lang="en-US" altLang="zh-TW" sz="2800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      </a:t>
            </a:r>
            <a:r>
              <a:rPr kumimoji="0" lang="zh-TW" altLang="en-US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繳交</a:t>
            </a:r>
            <a:r>
              <a:rPr kumimoji="0" lang="zh-TW" altLang="en-US" sz="28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申請表</a:t>
            </a:r>
            <a:r>
              <a:rPr kumimoji="0" lang="zh-TW" altLang="en-US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及</a:t>
            </a:r>
            <a:r>
              <a:rPr kumimoji="0" lang="zh-TW" altLang="en-US" sz="28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應繳文件</a:t>
            </a:r>
            <a:r>
              <a:rPr kumimoji="0" lang="zh-TW" altLang="en-US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至生輔組</a:t>
            </a:r>
            <a:endParaRPr kumimoji="0" lang="en-US" altLang="zh-TW" sz="2800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699891" y="7388860"/>
            <a:ext cx="233165" cy="2718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00" b="1" dirty="0">
                <a:solidFill>
                  <a:srgbClr val="3333FF"/>
                </a:solidFill>
              </a:rPr>
              <a:t>2</a:t>
            </a:r>
            <a:endParaRPr lang="zh-TW" altLang="en-US" sz="12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84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346</Words>
  <Application>Microsoft Office PowerPoint</Application>
  <PresentationFormat>A4 紙張 (210x297 公釐)</PresentationFormat>
  <Paragraphs>43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3" baseType="lpstr">
      <vt:lpstr>華康中特圓體</vt:lpstr>
      <vt:lpstr>華康正顏楷體W7</vt:lpstr>
      <vt:lpstr>華康行書體</vt:lpstr>
      <vt:lpstr>新細明體</vt:lpstr>
      <vt:lpstr>Arial</vt:lpstr>
      <vt:lpstr>Calibri</vt:lpstr>
      <vt:lpstr>Cooper Black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Sky123.Org</dc:creator>
  <cp:lastModifiedBy>superuser</cp:lastModifiedBy>
  <cp:revision>58</cp:revision>
  <dcterms:created xsi:type="dcterms:W3CDTF">2014-08-25T04:40:28Z</dcterms:created>
  <dcterms:modified xsi:type="dcterms:W3CDTF">2023-08-16T09:41:46Z</dcterms:modified>
</cp:coreProperties>
</file>